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8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3" r:id="rId15"/>
    <p:sldId id="284" r:id="rId16"/>
    <p:sldId id="270" r:id="rId17"/>
    <p:sldId id="271" r:id="rId18"/>
    <p:sldId id="272" r:id="rId19"/>
    <p:sldId id="273" r:id="rId20"/>
    <p:sldId id="285" r:id="rId21"/>
    <p:sldId id="286" r:id="rId22"/>
    <p:sldId id="287" r:id="rId23"/>
    <p:sldId id="288" r:id="rId24"/>
    <p:sldId id="303" r:id="rId25"/>
    <p:sldId id="304" r:id="rId26"/>
    <p:sldId id="289" r:id="rId27"/>
    <p:sldId id="301" r:id="rId28"/>
    <p:sldId id="290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300" r:id="rId37"/>
    <p:sldId id="299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4" r:id="rId47"/>
    <p:sldId id="313" r:id="rId4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CCFF99"/>
    <a:srgbClr val="FFCCFF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7" autoAdjust="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11E6701-DA09-4ABA-8516-E60DFE89226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1974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0D0203-EFCE-4128-AE59-717256894A0F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744168F-147C-4E38-ABA0-94DD02A5541D}" type="slidenum">
              <a:rPr lang="en-US" altLang="zh-CN" sz="1200"/>
              <a:pPr algn="r"/>
              <a:t>16</a:t>
            </a:fld>
            <a:endParaRPr lang="en-US" altLang="zh-CN" sz="1200"/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C2FA870B-F0A6-42FB-9648-F40ABF2E01E3}" type="slidenum">
              <a:rPr lang="en-US" altLang="zh-CN" sz="1200"/>
              <a:pPr algn="r"/>
              <a:t>16</a:t>
            </a:fld>
            <a:endParaRPr lang="en-US" altLang="zh-CN" sz="1200"/>
          </a:p>
        </p:txBody>
      </p:sp>
      <p:sp>
        <p:nvSpPr>
          <p:cNvPr id="2048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  <p:sp>
        <p:nvSpPr>
          <p:cNvPr id="20486" name="页脚占位符 8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1200"/>
              <a:t>中国英语教师网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80CD3-7222-4099-B752-689C0C01F2EA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96C8DB12-A51C-4B7D-8250-9B226CA8724C}" type="slidenum">
              <a:rPr lang="en-US" altLang="zh-CN" sz="1200"/>
              <a:pPr algn="r"/>
              <a:t>17</a:t>
            </a:fld>
            <a:endParaRPr lang="en-US" altLang="zh-CN" sz="1200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/>
            <a:fld id="{F07D0716-A5B7-4C99-AC6D-EDC3FE11F9AC}" type="slidenum">
              <a:rPr lang="en-US" altLang="zh-CN" sz="1200"/>
              <a:pPr algn="r"/>
              <a:t>17</a:t>
            </a:fld>
            <a:endParaRPr lang="en-US" altLang="zh-CN" sz="1200"/>
          </a:p>
        </p:txBody>
      </p:sp>
      <p:sp>
        <p:nvSpPr>
          <p:cNvPr id="2253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zh-CN" altLang="zh-CN"/>
          </a:p>
        </p:txBody>
      </p:sp>
      <p:sp>
        <p:nvSpPr>
          <p:cNvPr id="22534" name="页脚占位符 8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1200"/>
              <a:t>中国英语教师网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1B682-F51A-41E2-AB77-EFC762D54ED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5650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43A79-C538-4C0E-A9D1-AE998EAAB9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1225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9DB03-1172-4D06-ADFA-49F60AB830C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064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FFC86-7655-4DC1-B2F6-EE8AA2B780C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30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CDEFF-A09F-458E-B8CC-43F14E43741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473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8789E-38B3-4A9A-93FE-61BC7EA7047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322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647E5-64EB-4F55-911F-511368A1A1E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454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55803-38D4-49E0-9634-038EBA8010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3683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1EF0E-418D-4FA5-945E-56FB883D29F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627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1DED-E89F-43C7-BA41-4140C4BF6D5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779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B3BAB-DF15-4AF3-BB91-75848DF6A24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1066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3F60F4A-25F6-4F1A-A59E-DF7AFABB4E9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21.png"/><Relationship Id="rId7" Type="http://schemas.openxmlformats.org/officeDocument/2006/relationships/image" Target="../media/image2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u7\Unit%207\Unit%207%201c.mp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u7\Unit%207\Unit%207%201d.mp3" TargetMode="Externa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u7\Unit%207\Unit%207%202b.mp3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2736850" y="3962400"/>
            <a:ext cx="328295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3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Section B</a:t>
            </a:r>
          </a:p>
          <a:p>
            <a:pPr algn="ctr">
              <a:lnSpc>
                <a:spcPct val="130000"/>
              </a:lnSpc>
              <a:spcBef>
                <a:spcPct val="3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Times New Roman" pitchFamily="18" charset="0"/>
              </a:rPr>
              <a:t>Period 1 (1a-2c)</a:t>
            </a:r>
            <a:endParaRPr lang="en-US" altLang="zh-CN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429000" y="990600"/>
            <a:ext cx="2209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333399"/>
                </a:solidFill>
              </a:rPr>
              <a:t>Unit 7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743200" y="2514600"/>
            <a:ext cx="36226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/>
              <a:t>It’s raining!</a:t>
            </a:r>
            <a:r>
              <a:rPr lang="zh-CN" altLang="en-US" sz="800"/>
              <a:t>学科网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867400" y="17526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Summer 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057400" y="5334000"/>
            <a:ext cx="304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</a:rPr>
              <a:t>dry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057400" y="4419600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</a:rPr>
              <a:t>hot</a:t>
            </a:r>
          </a:p>
        </p:txBody>
      </p:sp>
      <p:pic>
        <p:nvPicPr>
          <p:cNvPr id="14349" name="Picture 13" descr="2007121142730920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0"/>
          <a:stretch>
            <a:fillRect/>
          </a:stretch>
        </p:blipFill>
        <p:spPr bwMode="auto">
          <a:xfrm>
            <a:off x="1143000" y="457200"/>
            <a:ext cx="32766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1" name="Picture 15" descr="ie306-0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276600"/>
            <a:ext cx="38100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  <p:bldP spid="143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715000" y="1143000"/>
            <a:ext cx="2362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Autumn 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096000" y="2590800"/>
            <a:ext cx="1143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</a:rPr>
              <a:t>cool</a:t>
            </a:r>
          </a:p>
        </p:txBody>
      </p:sp>
      <p:pic>
        <p:nvPicPr>
          <p:cNvPr id="15373" name="Picture 13" descr="6645012_215643185157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7"/>
          <a:stretch>
            <a:fillRect/>
          </a:stretch>
        </p:blipFill>
        <p:spPr bwMode="auto">
          <a:xfrm>
            <a:off x="457200" y="685800"/>
            <a:ext cx="4419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5" name="Picture 15" descr="15681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429000"/>
            <a:ext cx="3886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7" name="Picture 4" descr="xin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5715000" y="990600"/>
            <a:ext cx="1981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Winter </a:t>
            </a: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5867400" y="25146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</a:rPr>
              <a:t>cold</a:t>
            </a:r>
          </a:p>
        </p:txBody>
      </p:sp>
      <p:pic>
        <p:nvPicPr>
          <p:cNvPr id="16407" name="Picture 23" descr="2007122122810967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1986" r="8000" b="27090"/>
          <a:stretch>
            <a:fillRect/>
          </a:stretch>
        </p:blipFill>
        <p:spPr bwMode="auto">
          <a:xfrm>
            <a:off x="304800" y="304800"/>
            <a:ext cx="5029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9" name="Picture 25" descr="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0" b="4109"/>
          <a:stretch>
            <a:fillRect/>
          </a:stretch>
        </p:blipFill>
        <p:spPr bwMode="auto">
          <a:xfrm>
            <a:off x="5257800" y="3657600"/>
            <a:ext cx="3562350" cy="272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/>
      <p:bldP spid="164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图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685800"/>
            <a:ext cx="2786063" cy="113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57200" y="2286000"/>
            <a:ext cx="822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Describe the weather in the four seasons.</a:t>
            </a:r>
          </a:p>
        </p:txBody>
      </p:sp>
      <p:pic>
        <p:nvPicPr>
          <p:cNvPr id="17416" name="Picture 8" descr="3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8006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7" name="Picture 9" descr="5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4290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124200" y="3581400"/>
            <a:ext cx="518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</a:rPr>
              <a:t>How’s weather in spring?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429000" y="5029200"/>
            <a:ext cx="419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It’s warm and humid.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/>
      <p:bldP spid="174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33400" y="685800"/>
            <a:ext cx="80772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1a</a:t>
            </a:r>
            <a:r>
              <a:rPr lang="en-US" altLang="zh-CN" sz="3600" b="1">
                <a:latin typeface="Arial Black" pitchFamily="34" charset="0"/>
              </a:rPr>
              <a:t>  </a:t>
            </a:r>
            <a:r>
              <a:rPr lang="en-US" altLang="zh-CN" sz="3600" b="1"/>
              <a:t>Match the words with the pictures.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28600" y="3048000"/>
            <a:ext cx="8610600" cy="16033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 b="1"/>
              <a:t>1. _____ dry         3. _____ cool          5. _____ hot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 b="1"/>
              <a:t>2. _____ cold       4. _____ warm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066800" y="32004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d</a:t>
            </a:r>
            <a:endParaRPr lang="en-US" altLang="zh-CN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1066800" y="40386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a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038600" y="3200400"/>
            <a:ext cx="365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e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038600" y="40386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b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7315200" y="3200400"/>
            <a:ext cx="365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c</a:t>
            </a:r>
            <a:endParaRPr lang="en-US" alt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3" grpId="0"/>
      <p:bldP spid="34824" grpId="0"/>
      <p:bldP spid="34825" grpId="0"/>
      <p:bldP spid="348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838200" y="685800"/>
            <a:ext cx="75438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1b</a:t>
            </a:r>
            <a:r>
              <a:rPr lang="en-US" altLang="zh-CN" sz="3600" b="1">
                <a:latin typeface="Arial Black" pitchFamily="34" charset="0"/>
              </a:rPr>
              <a:t> </a:t>
            </a:r>
            <a:r>
              <a:rPr lang="en-US" altLang="zh-CN" sz="3600" b="1"/>
              <a:t> Ask and answer questions about the weather in the pictures in 1a.</a:t>
            </a:r>
          </a:p>
        </p:txBody>
      </p:sp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533400" y="2667000"/>
            <a:ext cx="3886200" cy="1219200"/>
          </a:xfrm>
          <a:prstGeom prst="wedgeRoundRectCallout">
            <a:avLst>
              <a:gd name="adj1" fmla="val 24838"/>
              <a:gd name="adj2" fmla="val 48569"/>
              <a:gd name="adj3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zh-CN" sz="3200" b="1"/>
              <a:t>How’s the weather in picture </a:t>
            </a:r>
            <a:r>
              <a:rPr lang="en-US" altLang="zh-CN" sz="3200" b="1" i="1"/>
              <a:t>d</a:t>
            </a:r>
            <a:r>
              <a:rPr lang="en-US" altLang="zh-CN" sz="3200" b="1"/>
              <a:t>?</a:t>
            </a: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4038600" y="4495800"/>
            <a:ext cx="4114800" cy="1219200"/>
          </a:xfrm>
          <a:prstGeom prst="wedgeRoundRectCallout">
            <a:avLst>
              <a:gd name="adj1" fmla="val 20681"/>
              <a:gd name="adj2" fmla="val 48569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zh-CN" sz="3200" b="1"/>
              <a:t>It’s dry and very hot, because it is </a:t>
            </a:r>
            <a:r>
              <a:rPr lang="en-US" altLang="zh-CN" sz="3200" b="1">
                <a:solidFill>
                  <a:srgbClr val="FF0000"/>
                </a:solidFill>
              </a:rPr>
              <a:t>a desert</a:t>
            </a:r>
            <a:r>
              <a:rPr lang="en-US" altLang="zh-CN" sz="3200" b="1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3"/>
          <p:cNvSpPr>
            <a:spLocks noChangeArrowheads="1" noChangeShapeType="1" noTextEdit="1"/>
          </p:cNvSpPr>
          <p:nvPr/>
        </p:nvSpPr>
        <p:spPr bwMode="auto">
          <a:xfrm>
            <a:off x="0" y="4437063"/>
            <a:ext cx="7829550" cy="12112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Arial Black"/>
              </a:rPr>
              <a:t>Challenge to the compere</a:t>
            </a:r>
            <a:r>
              <a:rPr lang="zh-CN" altLang="en-US" sz="44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Arial Black"/>
              </a:rPr>
              <a:t>！</a:t>
            </a:r>
          </a:p>
        </p:txBody>
      </p:sp>
      <p:sp>
        <p:nvSpPr>
          <p:cNvPr id="18435" name="WordArt 4"/>
          <p:cNvSpPr>
            <a:spLocks noChangeArrowheads="1" noChangeShapeType="1" noTextEdit="1"/>
          </p:cNvSpPr>
          <p:nvPr/>
        </p:nvSpPr>
        <p:spPr bwMode="auto">
          <a:xfrm>
            <a:off x="3348038" y="5157788"/>
            <a:ext cx="2619375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40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+mn-ea"/>
                <a:ea typeface="+mn-ea"/>
                <a:cs typeface="+mn-ea"/>
              </a:rPr>
              <a:t>挑战主持人！</a:t>
            </a:r>
          </a:p>
        </p:txBody>
      </p:sp>
      <p:pic>
        <p:nvPicPr>
          <p:cNvPr id="18436" name="Picture 4" descr="2006831458512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692150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地图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09600"/>
            <a:ext cx="7308850" cy="578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4259263" y="211931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endParaRPr lang="zh-CN" altLang="zh-CN" sz="2000" b="1">
              <a:latin typeface="Times New Roman" pitchFamily="18" charset="0"/>
              <a:ea typeface="新宋体" pitchFamily="49" charset="-122"/>
            </a:endParaRPr>
          </a:p>
        </p:txBody>
      </p:sp>
      <p:pic>
        <p:nvPicPr>
          <p:cNvPr id="21508" name="Picture 4" descr="gif00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667000"/>
            <a:ext cx="3946525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 descr="gif002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286000"/>
            <a:ext cx="6254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sun1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1816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gif001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14800"/>
            <a:ext cx="635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8" descr="gif00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191000"/>
            <a:ext cx="4397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228600" y="228600"/>
            <a:ext cx="51847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CCTV Weather Report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762000" y="685800"/>
            <a:ext cx="8027988" cy="4632325"/>
          </a:xfrm>
          <a:prstGeom prst="rect">
            <a:avLst/>
          </a:prstGeom>
          <a:noFill/>
          <a:ln w="57150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Hello, everyone! </a:t>
            </a:r>
            <a:r>
              <a:rPr kumimoji="1"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I’m going to give a weather report.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200" b="1" u="sng">
                <a:solidFill>
                  <a:schemeClr val="accent2"/>
                </a:solidFill>
                <a:latin typeface="Times New Roman" pitchFamily="18" charset="0"/>
              </a:rPr>
              <a:t>Beijing is sunny. It’s hot.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200" b="1" u="sng">
                <a:solidFill>
                  <a:schemeClr val="accent2"/>
                </a:solidFill>
                <a:latin typeface="Times New Roman" pitchFamily="18" charset="0"/>
              </a:rPr>
              <a:t>Shanghai is …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200" b="1" u="sng">
                <a:solidFill>
                  <a:schemeClr val="accent2"/>
                </a:solidFill>
                <a:latin typeface="Times New Roman" pitchFamily="18" charset="0"/>
              </a:rPr>
              <a:t>Chengdu is …</a:t>
            </a:r>
            <a:r>
              <a:rPr kumimoji="1"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200" b="1">
                <a:solidFill>
                  <a:schemeClr val="accent2"/>
                </a:solidFill>
                <a:latin typeface="Times New Roman" pitchFamily="18" charset="0"/>
              </a:rPr>
              <a:t>Thank you!</a:t>
            </a:r>
            <a:endParaRPr lang="en-US" altLang="zh-CN" sz="3200" b="1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6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676400" y="1066800"/>
            <a:ext cx="586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How’s your challenge going?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2362200" y="2057400"/>
            <a:ext cx="373380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Great !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Pretty good !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Not bad !</a:t>
            </a:r>
          </a:p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Terrible 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295400" y="228600"/>
            <a:ext cx="5867400" cy="173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000" b="1"/>
              <a:t>How is the weather?</a:t>
            </a:r>
          </a:p>
          <a:p>
            <a:pPr algn="ctr">
              <a:spcBef>
                <a:spcPct val="50000"/>
              </a:spcBef>
            </a:pPr>
            <a:r>
              <a:rPr lang="en-US" altLang="zh-CN" sz="4000" b="1"/>
              <a:t>What’s the weather like?</a:t>
            </a:r>
            <a:r>
              <a:rPr lang="zh-CN" altLang="en-US" sz="800"/>
              <a:t>学科网</a:t>
            </a:r>
          </a:p>
        </p:txBody>
      </p:sp>
      <p:pic>
        <p:nvPicPr>
          <p:cNvPr id="6151" name="Picture 7" descr="2772950_104630052011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8"/>
          <a:stretch>
            <a:fillRect/>
          </a:stretch>
        </p:blipFill>
        <p:spPr bwMode="auto">
          <a:xfrm>
            <a:off x="2514600" y="2057400"/>
            <a:ext cx="36099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80772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1c</a:t>
            </a:r>
            <a:r>
              <a:rPr lang="en-US" altLang="zh-CN" sz="3600" b="1">
                <a:latin typeface="Arial Black" pitchFamily="34" charset="0"/>
              </a:rPr>
              <a:t>  </a:t>
            </a:r>
            <a:r>
              <a:rPr lang="en-US" altLang="zh-CN" sz="3600" b="1"/>
              <a:t>Listen and write what Mary and Eric answer to </a:t>
            </a:r>
            <a:r>
              <a:rPr lang="en-US" altLang="zh-CN" sz="3600" b="1" i="1"/>
              <a:t>How’s it going</a:t>
            </a:r>
            <a:r>
              <a:rPr lang="en-US" altLang="zh-CN" sz="3600" b="1"/>
              <a:t>.</a:t>
            </a:r>
          </a:p>
        </p:txBody>
      </p:sp>
      <p:graphicFrame>
        <p:nvGraphicFramePr>
          <p:cNvPr id="36901" name="Group 37"/>
          <p:cNvGraphicFramePr>
            <a:graphicFrameLocks noGrp="1"/>
          </p:cNvGraphicFramePr>
          <p:nvPr/>
        </p:nvGraphicFramePr>
        <p:xfrm>
          <a:off x="381000" y="1905000"/>
          <a:ext cx="8458200" cy="4343400"/>
        </p:xfrm>
        <a:graphic>
          <a:graphicData uri="http://schemas.openxmlformats.org/drawingml/2006/table">
            <a:tbl>
              <a:tblPr/>
              <a:tblGrid>
                <a:gridCol w="1219200"/>
                <a:gridCol w="1752600"/>
                <a:gridCol w="3371850"/>
                <a:gridCol w="2114550"/>
              </a:tblGrid>
              <a:tr h="144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it going?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are you doing?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the weather?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Eric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great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36895" name="Text Box 31"/>
          <p:cNvSpPr txBox="1">
            <a:spLocks noChangeArrowheads="1"/>
          </p:cNvSpPr>
          <p:nvPr/>
        </p:nvSpPr>
        <p:spPr bwMode="auto">
          <a:xfrm>
            <a:off x="1676400" y="3581400"/>
            <a:ext cx="1503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not bad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6896" name="Text Box 32"/>
          <p:cNvSpPr txBox="1">
            <a:spLocks noChangeArrowheads="1"/>
          </p:cNvSpPr>
          <p:nvPr/>
        </p:nvSpPr>
        <p:spPr bwMode="auto">
          <a:xfrm>
            <a:off x="3581400" y="3505200"/>
            <a:ext cx="2895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I’m visiting my grandmother.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6781800" y="3505200"/>
            <a:ext cx="1981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hot, dry, sunny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3581400" y="4953000"/>
            <a:ext cx="2971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I’m having a party.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6781800" y="4724400"/>
            <a:ext cx="20574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terrible, cold, raining</a:t>
            </a:r>
            <a:endParaRPr lang="en-US" altLang="zh-CN">
              <a:solidFill>
                <a:srgbClr val="FF0000"/>
              </a:solidFill>
            </a:endParaRPr>
          </a:p>
        </p:txBody>
      </p:sp>
      <p:pic>
        <p:nvPicPr>
          <p:cNvPr id="36905" name="Unit 7 1c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9144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69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58698" fill="hold"/>
                                        <p:tgtEl>
                                          <p:spTgt spid="369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905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905"/>
                </p:tgtEl>
              </p:cMediaNode>
            </p:audio>
          </p:childTnLst>
        </p:cTn>
      </p:par>
    </p:tnLst>
    <p:bldLst>
      <p:bldP spid="36895" grpId="0"/>
      <p:bldP spid="36896" grpId="0"/>
      <p:bldP spid="36902" grpId="0"/>
      <p:bldP spid="36903" grpId="0"/>
      <p:bldP spid="369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0" y="762000"/>
            <a:ext cx="8077200" cy="2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1d</a:t>
            </a:r>
            <a:r>
              <a:rPr lang="en-US" altLang="zh-CN" sz="3600" b="1">
                <a:latin typeface="Arial Black" pitchFamily="34" charset="0"/>
              </a:rPr>
              <a:t> </a:t>
            </a:r>
            <a:r>
              <a:rPr lang="en-US" altLang="zh-CN" sz="3600" b="1"/>
              <a:t> Listen again. Write the answers to </a:t>
            </a:r>
            <a:r>
              <a:rPr lang="en-US" altLang="zh-CN" sz="3600" b="1" i="1"/>
              <a:t>What are you doing</a:t>
            </a:r>
            <a:r>
              <a:rPr lang="en-US" altLang="zh-CN" sz="3600" b="1"/>
              <a:t> and </a:t>
            </a:r>
            <a:r>
              <a:rPr lang="en-US" altLang="zh-CN" sz="3600" b="1" i="1"/>
              <a:t>How’s the weather</a:t>
            </a:r>
            <a:r>
              <a:rPr lang="en-US" altLang="zh-CN" sz="3600" b="1"/>
              <a:t>.</a:t>
            </a:r>
          </a:p>
        </p:txBody>
      </p:sp>
      <p:pic>
        <p:nvPicPr>
          <p:cNvPr id="37893" name="Picture 5" descr="20083149219872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2"/>
          <a:stretch>
            <a:fillRect/>
          </a:stretch>
        </p:blipFill>
        <p:spPr bwMode="auto">
          <a:xfrm>
            <a:off x="3200400" y="2971800"/>
            <a:ext cx="30480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4" name="Unit 7 1d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514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60" fill="hold"/>
                                        <p:tgtEl>
                                          <p:spTgt spid="378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85800" y="609600"/>
            <a:ext cx="80772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1e</a:t>
            </a:r>
            <a:r>
              <a:rPr lang="en-US" altLang="zh-CN" sz="3600" b="1">
                <a:latin typeface="Arial Black" pitchFamily="34" charset="0"/>
              </a:rPr>
              <a:t>  </a:t>
            </a:r>
            <a:r>
              <a:rPr lang="en-US" altLang="zh-CN" sz="3600" b="1"/>
              <a:t>Role-play a conversation between Mary and Eric.</a:t>
            </a:r>
          </a:p>
        </p:txBody>
      </p:sp>
      <p:pic>
        <p:nvPicPr>
          <p:cNvPr id="38917" name="Picture 5" descr="200831982859785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41"/>
          <a:stretch>
            <a:fillRect/>
          </a:stretch>
        </p:blipFill>
        <p:spPr bwMode="auto">
          <a:xfrm>
            <a:off x="3276600" y="2438400"/>
            <a:ext cx="27813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533400" y="685800"/>
            <a:ext cx="8077200" cy="2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2a</a:t>
            </a:r>
            <a:r>
              <a:rPr lang="en-US" altLang="zh-CN" sz="3600" b="1">
                <a:latin typeface="Arial Black" pitchFamily="34" charset="0"/>
              </a:rPr>
              <a:t>  </a:t>
            </a:r>
            <a:r>
              <a:rPr lang="en-US" altLang="zh-CN" sz="3600" b="1"/>
              <a:t>Talk about the pictures below with a partner. How’s the weather? What are the people doing?</a:t>
            </a:r>
          </a:p>
        </p:txBody>
      </p:sp>
      <p:pic>
        <p:nvPicPr>
          <p:cNvPr id="39942" name="Picture 6" descr="6608733_143830931000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1"/>
          <a:stretch>
            <a:fillRect/>
          </a:stretch>
        </p:blipFill>
        <p:spPr bwMode="auto">
          <a:xfrm>
            <a:off x="533400" y="2819400"/>
            <a:ext cx="30480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114800" y="3429000"/>
            <a:ext cx="4648200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a. It’s warm and sunny. She </a:t>
            </a:r>
            <a:r>
              <a:rPr lang="en-US" altLang="zh-CN" sz="3200" b="1" u="sng">
                <a:solidFill>
                  <a:srgbClr val="CC3300"/>
                </a:solidFill>
              </a:rPr>
              <a:t>is sitting</a:t>
            </a:r>
            <a:r>
              <a:rPr lang="en-US" altLang="zh-CN" sz="3200" b="1">
                <a:solidFill>
                  <a:srgbClr val="CC3300"/>
                </a:solidFill>
              </a:rPr>
              <a:t> </a:t>
            </a:r>
            <a:r>
              <a:rPr lang="en-US" altLang="zh-CN" sz="3200" b="1">
                <a:solidFill>
                  <a:srgbClr val="0000FF"/>
                </a:solidFill>
              </a:rPr>
              <a:t>by</a:t>
            </a:r>
            <a:r>
              <a:rPr lang="en-US" altLang="zh-CN" sz="3200" b="1">
                <a:solidFill>
                  <a:srgbClr val="CC3300"/>
                </a:solidFill>
              </a:rPr>
              <a:t> the pool and </a:t>
            </a:r>
            <a:r>
              <a:rPr lang="en-US" altLang="zh-CN" sz="3200" b="1" u="sng">
                <a:solidFill>
                  <a:srgbClr val="CC3300"/>
                </a:solidFill>
              </a:rPr>
              <a:t>drinking</a:t>
            </a:r>
            <a:r>
              <a:rPr lang="en-US" altLang="zh-CN" sz="3200" b="1">
                <a:solidFill>
                  <a:srgbClr val="CC3300"/>
                </a:solidFill>
              </a:rPr>
              <a:t> orange juice.</a:t>
            </a:r>
          </a:p>
        </p:txBody>
      </p:sp>
      <p:pic>
        <p:nvPicPr>
          <p:cNvPr id="39945" name="Picture 9" descr="28cc0010r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/>
          <a:stretch>
            <a:fillRect/>
          </a:stretch>
        </p:blipFill>
        <p:spPr bwMode="auto">
          <a:xfrm>
            <a:off x="533400" y="4800600"/>
            <a:ext cx="3048000" cy="191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4648200" y="2514600"/>
            <a:ext cx="41148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b. It’s cool and cloudy. They </a:t>
            </a:r>
            <a:r>
              <a:rPr lang="en-US" altLang="zh-CN" sz="3200" b="1" u="sng">
                <a:solidFill>
                  <a:srgbClr val="CC3300"/>
                </a:solidFill>
              </a:rPr>
              <a:t>are climbing</a:t>
            </a:r>
            <a:r>
              <a:rPr lang="en-US" altLang="zh-CN" sz="3200" b="1">
                <a:solidFill>
                  <a:srgbClr val="CC3300"/>
                </a:solidFill>
              </a:rPr>
              <a:t> the mountains.</a:t>
            </a:r>
          </a:p>
        </p:txBody>
      </p:sp>
      <p:pic>
        <p:nvPicPr>
          <p:cNvPr id="55302" name="Picture 6" descr="11031522189763fb5be5fe79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4038600" cy="315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4419600" y="2667000"/>
            <a:ext cx="40386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c. It’s raining. She </a:t>
            </a:r>
            <a:r>
              <a:rPr lang="en-US" altLang="zh-CN" sz="3200" b="1" u="sng">
                <a:solidFill>
                  <a:srgbClr val="CC3300"/>
                </a:solidFill>
              </a:rPr>
              <a:t>is writing</a:t>
            </a:r>
            <a:r>
              <a:rPr lang="en-US" altLang="zh-CN" sz="3200" b="1">
                <a:solidFill>
                  <a:srgbClr val="CC3300"/>
                </a:solidFill>
              </a:rPr>
              <a:t> a letter in her room.</a:t>
            </a:r>
          </a:p>
        </p:txBody>
      </p:sp>
      <p:pic>
        <p:nvPicPr>
          <p:cNvPr id="56326" name="Picture 6" descr="Comp_60028516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200400"/>
            <a:ext cx="2438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8" name="Picture 8" descr="668573_171507056234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>
            <a:fillRect/>
          </a:stretch>
        </p:blipFill>
        <p:spPr bwMode="auto">
          <a:xfrm>
            <a:off x="533400" y="685800"/>
            <a:ext cx="3505200" cy="246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85800" y="685800"/>
            <a:ext cx="76962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2b</a:t>
            </a:r>
            <a:r>
              <a:rPr lang="en-US" altLang="zh-CN" sz="3600" b="1">
                <a:latin typeface="Arial Black" pitchFamily="34" charset="0"/>
              </a:rPr>
              <a:t>  </a:t>
            </a:r>
            <a:r>
              <a:rPr lang="en-US" altLang="zh-CN" sz="3600" b="1"/>
              <a:t>Match each postcard below with the correct picture in 2a.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1905000" y="3200400"/>
            <a:ext cx="5334000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Top postcard: Picture a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Bottom postcard: Picture b</a:t>
            </a:r>
          </a:p>
        </p:txBody>
      </p:sp>
      <p:pic>
        <p:nvPicPr>
          <p:cNvPr id="40970" name="Unit 7 2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13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9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0823" fill="hold"/>
                                        <p:tgtEl>
                                          <p:spTgt spid="409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70"/>
                </p:tgtEl>
              </p:cMediaNode>
            </p:audio>
          </p:childTnLst>
        </p:cTn>
      </p:par>
    </p:tnLst>
    <p:bldLst>
      <p:bldP spid="4096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685800" y="8382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</a:rPr>
              <a:t>判断正误 </a:t>
            </a:r>
            <a:r>
              <a:rPr lang="en-US" altLang="zh-CN" sz="3200" b="1">
                <a:solidFill>
                  <a:srgbClr val="0000FF"/>
                </a:solidFill>
              </a:rPr>
              <a:t>(“T” </a:t>
            </a:r>
            <a:r>
              <a:rPr lang="zh-CN" altLang="en-US" sz="3200" b="1">
                <a:solidFill>
                  <a:srgbClr val="0000FF"/>
                </a:solidFill>
              </a:rPr>
              <a:t>表示正确， “</a:t>
            </a:r>
            <a:r>
              <a:rPr lang="en-US" altLang="zh-CN" sz="3200" b="1">
                <a:solidFill>
                  <a:srgbClr val="0000FF"/>
                </a:solidFill>
              </a:rPr>
              <a:t>F” </a:t>
            </a:r>
            <a:r>
              <a:rPr lang="zh-CN" altLang="en-US" sz="3200" b="1">
                <a:solidFill>
                  <a:srgbClr val="0000FF"/>
                </a:solidFill>
              </a:rPr>
              <a:t>表示错误</a:t>
            </a:r>
            <a:r>
              <a:rPr lang="en-US" altLang="zh-CN" sz="3200" b="1">
                <a:solidFill>
                  <a:srgbClr val="0000FF"/>
                </a:solidFill>
              </a:rPr>
              <a:t>)</a:t>
            </a:r>
            <a:r>
              <a:rPr lang="zh-CN" altLang="en-US" sz="3200" b="1">
                <a:solidFill>
                  <a:srgbClr val="0000FF"/>
                </a:solidFill>
              </a:rPr>
              <a:t>。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838200" y="2438400"/>
            <a:ext cx="723900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 Su Lin’s uncle is working in Canada.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2. The weather is cool in Canada.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</a:rPr>
              <a:t>3. Dave is having a great time in Europe!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304800" y="2514600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04800" y="3352800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04800" y="4191000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5" grpId="0"/>
      <p:bldP spid="532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762000" y="228600"/>
            <a:ext cx="78486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2c</a:t>
            </a:r>
            <a:r>
              <a:rPr lang="en-US" altLang="zh-CN" sz="3600" b="1">
                <a:latin typeface="Arial Black" pitchFamily="34" charset="0"/>
              </a:rPr>
              <a:t> </a:t>
            </a:r>
            <a:r>
              <a:rPr lang="en-US" altLang="zh-CN" sz="3600" b="1"/>
              <a:t> Fill in the chart with information from the postcards in 2b.</a:t>
            </a:r>
          </a:p>
        </p:txBody>
      </p:sp>
      <p:graphicFrame>
        <p:nvGraphicFramePr>
          <p:cNvPr id="42029" name="Group 45"/>
          <p:cNvGraphicFramePr>
            <a:graphicFrameLocks noGrp="1"/>
          </p:cNvGraphicFramePr>
          <p:nvPr/>
        </p:nvGraphicFramePr>
        <p:xfrm>
          <a:off x="228600" y="1676400"/>
          <a:ext cx="8686800" cy="4900613"/>
        </p:xfrm>
        <a:graphic>
          <a:graphicData uri="http://schemas.openxmlformats.org/drawingml/2006/table">
            <a:tbl>
              <a:tblPr/>
              <a:tblGrid>
                <a:gridCol w="1550988"/>
                <a:gridCol w="1862137"/>
                <a:gridCol w="2249488"/>
                <a:gridCol w="3024187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Where are they?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How’s the weather?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What are they doing?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193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  <a:tr h="2022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381000" y="3200400"/>
            <a:ext cx="14478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CC3300"/>
                </a:solidFill>
              </a:rPr>
              <a:t>Su Lin</a:t>
            </a:r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1981200" y="3200400"/>
            <a:ext cx="16002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CC3300"/>
                </a:solidFill>
              </a:rPr>
              <a:t>Canada</a:t>
            </a:r>
          </a:p>
        </p:txBody>
      </p:sp>
      <p:sp>
        <p:nvSpPr>
          <p:cNvPr id="42016" name="Text Box 32"/>
          <p:cNvSpPr txBox="1">
            <a:spLocks noChangeArrowheads="1"/>
          </p:cNvSpPr>
          <p:nvPr/>
        </p:nvSpPr>
        <p:spPr bwMode="auto">
          <a:xfrm>
            <a:off x="3733800" y="3124200"/>
            <a:ext cx="17526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CC3300"/>
                </a:solidFill>
              </a:rPr>
              <a:t>warm and sunny</a:t>
            </a:r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5943600" y="2743200"/>
            <a:ext cx="27432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CC3300"/>
                </a:solidFill>
              </a:rPr>
              <a:t>visiting her aunt, studying English, visiting old friends, sitting by the pool</a:t>
            </a:r>
          </a:p>
        </p:txBody>
      </p:sp>
      <p:sp>
        <p:nvSpPr>
          <p:cNvPr id="42025" name="Text Box 41"/>
          <p:cNvSpPr txBox="1">
            <a:spLocks noChangeArrowheads="1"/>
          </p:cNvSpPr>
          <p:nvPr/>
        </p:nvSpPr>
        <p:spPr bwMode="auto">
          <a:xfrm>
            <a:off x="381000" y="5105400"/>
            <a:ext cx="14478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CC3300"/>
                </a:solidFill>
              </a:rPr>
              <a:t>Dave</a:t>
            </a:r>
          </a:p>
        </p:txBody>
      </p:sp>
      <p:sp>
        <p:nvSpPr>
          <p:cNvPr id="42026" name="Text Box 42"/>
          <p:cNvSpPr txBox="1">
            <a:spLocks noChangeArrowheads="1"/>
          </p:cNvSpPr>
          <p:nvPr/>
        </p:nvSpPr>
        <p:spPr bwMode="auto">
          <a:xfrm>
            <a:off x="1981200" y="5105400"/>
            <a:ext cx="17526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CC3300"/>
                </a:solidFill>
              </a:rPr>
              <a:t>Europe</a:t>
            </a:r>
          </a:p>
        </p:txBody>
      </p:sp>
      <p:sp>
        <p:nvSpPr>
          <p:cNvPr id="42027" name="Text Box 43"/>
          <p:cNvSpPr txBox="1">
            <a:spLocks noChangeArrowheads="1"/>
          </p:cNvSpPr>
          <p:nvPr/>
        </p:nvSpPr>
        <p:spPr bwMode="auto">
          <a:xfrm>
            <a:off x="3810000" y="5029200"/>
            <a:ext cx="18288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CC3300"/>
                </a:solidFill>
              </a:rPr>
              <a:t>cool and cloudy</a:t>
            </a:r>
          </a:p>
        </p:txBody>
      </p:sp>
      <p:sp>
        <p:nvSpPr>
          <p:cNvPr id="42028" name="Text Box 44"/>
          <p:cNvSpPr txBox="1">
            <a:spLocks noChangeArrowheads="1"/>
          </p:cNvSpPr>
          <p:nvPr/>
        </p:nvSpPr>
        <p:spPr bwMode="auto">
          <a:xfrm>
            <a:off x="6019800" y="4876800"/>
            <a:ext cx="2590800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rgbClr val="CC3300"/>
                </a:solidFill>
              </a:rPr>
              <a:t>walking in the mountains, writing to Jane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4" grpId="0"/>
      <p:bldP spid="42015" grpId="0"/>
      <p:bldP spid="42016" grpId="0"/>
      <p:bldP spid="42017" grpId="0"/>
      <p:bldP spid="42025" grpId="0"/>
      <p:bldP spid="42026" grpId="0"/>
      <p:bldP spid="42027" grpId="0"/>
      <p:bldP spid="420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762000" y="1447800"/>
            <a:ext cx="7696200" cy="447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25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1.  I’m having a great time visiting my aunt in Canada.</a:t>
            </a:r>
          </a:p>
          <a:p>
            <a:pPr>
              <a:spcBef>
                <a:spcPct val="25000"/>
              </a:spcBef>
            </a:pPr>
            <a:r>
              <a:rPr lang="en-US" altLang="zh-CN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我在加拿大看望我的姑姑很开心。</a:t>
            </a:r>
          </a:p>
          <a:p>
            <a:pPr>
              <a:spcBef>
                <a:spcPct val="25000"/>
              </a:spcBef>
            </a:pPr>
            <a:r>
              <a:rPr lang="zh-CN" altLang="en-US" sz="3200" b="1">
                <a:latin typeface="Times New Roman" pitchFamily="18" charset="0"/>
              </a:rPr>
              <a:t>      </a:t>
            </a:r>
            <a:r>
              <a:rPr lang="en-US" altLang="zh-CN" sz="3200" b="1">
                <a:latin typeface="Times New Roman" pitchFamily="18" charset="0"/>
              </a:rPr>
              <a:t>have a great time (in) doing sth.   </a:t>
            </a:r>
            <a:r>
              <a:rPr lang="zh-CN" altLang="en-US" sz="3200" b="1">
                <a:latin typeface="Times New Roman" pitchFamily="18" charset="0"/>
              </a:rPr>
              <a:t>享受做某事、喜欢做某事、玩得愉快 相当于</a:t>
            </a:r>
            <a:r>
              <a:rPr lang="en-US" altLang="zh-CN" sz="3200" b="1">
                <a:latin typeface="Times New Roman" pitchFamily="18" charset="0"/>
              </a:rPr>
              <a:t>have a good time (in) doing sth.</a:t>
            </a:r>
          </a:p>
          <a:p>
            <a:pPr>
              <a:spcBef>
                <a:spcPct val="25000"/>
              </a:spcBef>
            </a:pPr>
            <a:r>
              <a:rPr lang="en-US" altLang="zh-CN" sz="3200" b="1">
                <a:latin typeface="Times New Roman" pitchFamily="18" charset="0"/>
              </a:rPr>
              <a:t>   We have a great time (in) playing tennis. </a:t>
            </a:r>
          </a:p>
          <a:p>
            <a:pPr>
              <a:spcBef>
                <a:spcPct val="25000"/>
              </a:spcBef>
            </a:pPr>
            <a:r>
              <a:rPr lang="en-US" altLang="zh-CN" sz="3200" b="1">
                <a:latin typeface="Times New Roman" pitchFamily="18" charset="0"/>
              </a:rPr>
              <a:t>      </a:t>
            </a:r>
            <a:r>
              <a:rPr lang="zh-CN" altLang="en-US" sz="3200" b="1">
                <a:latin typeface="Times New Roman" pitchFamily="18" charset="0"/>
              </a:rPr>
              <a:t>我们打网球打得很开心。</a:t>
            </a:r>
          </a:p>
        </p:txBody>
      </p:sp>
      <p:sp>
        <p:nvSpPr>
          <p:cNvPr id="44035" name="WordArt 3"/>
          <p:cNvSpPr>
            <a:spLocks noChangeArrowheads="1" noChangeShapeType="1" noTextEdit="1"/>
          </p:cNvSpPr>
          <p:nvPr/>
        </p:nvSpPr>
        <p:spPr bwMode="auto">
          <a:xfrm>
            <a:off x="2286000" y="381000"/>
            <a:ext cx="4495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Language points</a:t>
            </a:r>
            <a:endParaRPr lang="zh-CN" altLang="en-US" sz="44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loudy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9" t="4808" b="16443"/>
          <a:stretch>
            <a:fillRect/>
          </a:stretch>
        </p:blipFill>
        <p:spPr>
          <a:xfrm>
            <a:off x="685800" y="685800"/>
            <a:ext cx="7772400" cy="5040313"/>
          </a:xfr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733800" y="5867400"/>
            <a:ext cx="2133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It’s cloudy.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304800" y="1219200"/>
            <a:ext cx="8978900" cy="447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/>
              <a:t>   have a difficult / hard time (in) doing sth.</a:t>
            </a:r>
          </a:p>
          <a:p>
            <a:r>
              <a:rPr lang="en-US" altLang="zh-CN" sz="3200" b="1"/>
              <a:t>      </a:t>
            </a:r>
            <a:r>
              <a:rPr lang="zh-CN" altLang="en-US" sz="3200" b="1"/>
              <a:t>很吃力 </a:t>
            </a:r>
            <a:r>
              <a:rPr lang="en-US" altLang="zh-CN" sz="3200" b="1"/>
              <a:t>/ </a:t>
            </a:r>
            <a:r>
              <a:rPr lang="zh-CN" altLang="en-US" sz="3200" b="1"/>
              <a:t>很费力地做某事</a:t>
            </a:r>
          </a:p>
          <a:p>
            <a:r>
              <a:rPr lang="en-US" altLang="zh-CN" sz="3200" b="1"/>
              <a:t>He is ill in bed for nearly a month, so he has a </a:t>
            </a:r>
          </a:p>
          <a:p>
            <a:r>
              <a:rPr lang="en-US" altLang="zh-CN" sz="3200" b="1"/>
              <a:t>hard time ______ the exam. </a:t>
            </a:r>
          </a:p>
          <a:p>
            <a:r>
              <a:rPr lang="en-US" altLang="zh-CN" sz="3200" b="1"/>
              <a:t>  A. pass    B. to pass    C. passed    D. passing </a:t>
            </a:r>
          </a:p>
          <a:p>
            <a:r>
              <a:rPr lang="zh-CN" altLang="en-US" sz="3200" b="1"/>
              <a:t>解析：</a:t>
            </a:r>
            <a:r>
              <a:rPr lang="en-US" altLang="zh-CN" sz="3200" b="1"/>
              <a:t>have a hard time doing sth.“</a:t>
            </a:r>
            <a:r>
              <a:rPr lang="zh-CN" altLang="en-US" sz="3200" b="1"/>
              <a:t>很难做某事”，</a:t>
            </a:r>
          </a:p>
          <a:p>
            <a:r>
              <a:rPr lang="zh-CN" altLang="en-US" sz="3200" b="1"/>
              <a:t>后面要用动词的</a:t>
            </a:r>
            <a:r>
              <a:rPr lang="en-US" altLang="zh-CN" sz="3200" b="1"/>
              <a:t>-ing</a:t>
            </a:r>
            <a:r>
              <a:rPr lang="zh-CN" altLang="en-US" sz="3200" b="1"/>
              <a:t>形式，所以选</a:t>
            </a:r>
            <a:r>
              <a:rPr lang="en-US" altLang="zh-CN" sz="3200" b="1"/>
              <a:t>D</a:t>
            </a:r>
            <a:r>
              <a:rPr lang="zh-CN" altLang="en-US" sz="3200" b="1"/>
              <a:t>。句意是：</a:t>
            </a:r>
          </a:p>
          <a:p>
            <a:r>
              <a:rPr lang="zh-CN" altLang="en-US" sz="3200" b="1"/>
              <a:t>“因为他在床上病了将近一个月，所以很难通过</a:t>
            </a:r>
          </a:p>
          <a:p>
            <a:r>
              <a:rPr lang="zh-CN" altLang="en-US" sz="3200" b="1"/>
              <a:t>考试” 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50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50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50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50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57200" y="609600"/>
            <a:ext cx="8001000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2.  She is working here and I’m going to summer school.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她在这里上班，而我在上暑期学习班。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zh-CN" altLang="en-US" sz="3200" b="1">
                <a:latin typeface="Times New Roman" pitchFamily="18" charset="0"/>
              </a:rPr>
              <a:t>         </a:t>
            </a:r>
            <a:r>
              <a:rPr lang="en-US" altLang="zh-CN" sz="3200" b="1">
                <a:latin typeface="Times New Roman" pitchFamily="18" charset="0"/>
              </a:rPr>
              <a:t>1) </a:t>
            </a:r>
            <a:r>
              <a:rPr lang="zh-CN" altLang="en-US" sz="3200" b="1">
                <a:latin typeface="Times New Roman" pitchFamily="18" charset="0"/>
              </a:rPr>
              <a:t>在本篇课文的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两张明信片</a:t>
            </a:r>
            <a:r>
              <a:rPr lang="zh-CN" altLang="en-US" sz="3200" b="1">
                <a:latin typeface="Times New Roman" pitchFamily="18" charset="0"/>
              </a:rPr>
              <a:t>中，现在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进行时大多用来表示“当前一段时间手头上正在从事的事情，而非说话的当时正在做的动作。</a:t>
            </a:r>
            <a:r>
              <a:rPr lang="zh-CN" altLang="en-US" sz="3200" b="1">
                <a:latin typeface="Times New Roman" pitchFamily="18" charset="0"/>
              </a:rPr>
              <a:t>这是现在进行时态的又一主要表意功能。这样使用时，比用一般现在时所写相同概念的句子读起来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更加形象、逼真，好像事情就发生在眼前。</a:t>
            </a:r>
            <a:r>
              <a:rPr lang="zh-CN" altLang="en-US" sz="3200" b="1">
                <a:latin typeface="Times New Roman" pitchFamily="18" charset="0"/>
              </a:rPr>
              <a:t>例如：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609600" y="1295400"/>
            <a:ext cx="784860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I’m reading</a:t>
            </a:r>
            <a:r>
              <a:rPr lang="en-US" altLang="zh-CN" sz="3200" b="1">
                <a:latin typeface="Times New Roman" pitchFamily="18" charset="0"/>
              </a:rPr>
              <a:t> an interesting book </a:t>
            </a: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these days</a:t>
            </a:r>
            <a:r>
              <a:rPr lang="en-US" altLang="zh-CN" sz="3200" b="1">
                <a:latin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itchFamily="18" charset="0"/>
              </a:rPr>
              <a:t> </a:t>
            </a:r>
            <a:r>
              <a:rPr lang="zh-CN" altLang="en-US" sz="3200" b="1">
                <a:latin typeface="Times New Roman" pitchFamily="18" charset="0"/>
              </a:rPr>
              <a:t>这几天我在看一本有趣的书。</a:t>
            </a: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</a:rPr>
              <a:t>2) summer school </a:t>
            </a:r>
            <a:r>
              <a:rPr lang="zh-CN" altLang="en-US" sz="3200" b="1">
                <a:latin typeface="Times New Roman" pitchFamily="18" charset="0"/>
              </a:rPr>
              <a:t>指暑假专门开办的学校或开设的课程，类似于我国的“暑假班”或“暑期补习学校”等。类似的还有</a:t>
            </a:r>
            <a:r>
              <a:rPr lang="en-US" altLang="zh-CN" sz="3200" b="1">
                <a:latin typeface="Times New Roman" pitchFamily="18" charset="0"/>
              </a:rPr>
              <a:t>night school (</a:t>
            </a:r>
            <a:r>
              <a:rPr lang="zh-CN" altLang="en-US" sz="3200" b="1">
                <a:latin typeface="Times New Roman" pitchFamily="18" charset="0"/>
              </a:rPr>
              <a:t>夜校</a:t>
            </a:r>
            <a:r>
              <a:rPr lang="en-US" altLang="zh-CN" sz="3200" b="1">
                <a:latin typeface="Times New Roman" pitchFamily="18" charset="0"/>
              </a:rPr>
              <a:t>) </a:t>
            </a:r>
            <a:r>
              <a:rPr lang="zh-CN" altLang="en-US" sz="3200" b="1">
                <a:latin typeface="Times New Roman" pitchFamily="18" charset="0"/>
              </a:rPr>
              <a:t>等等。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457200" y="609600"/>
            <a:ext cx="8001000" cy="529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3.  I want to call you but my phone isn’t working, so I’m writing to you.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我想给你打电话，但电话不好用，所以我就给你写明信片了。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zh-CN" altLang="en-US" sz="3200" b="1">
                <a:latin typeface="Times New Roman" pitchFamily="18" charset="0"/>
              </a:rPr>
              <a:t>        </a:t>
            </a:r>
            <a:r>
              <a:rPr lang="en-US" altLang="zh-CN" sz="3200" b="1">
                <a:latin typeface="Times New Roman" pitchFamily="18" charset="0"/>
              </a:rPr>
              <a:t>1) work </a:t>
            </a:r>
            <a:r>
              <a:rPr lang="zh-CN" altLang="en-US" sz="3200" b="1">
                <a:latin typeface="Times New Roman" pitchFamily="18" charset="0"/>
              </a:rPr>
              <a:t>用来表示仪器、设备的“运作；运行；工作”。这种情况下，若用于否定结构，大多表示某一物件“坏掉了”或“不运作了”。例如：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zh-CN" altLang="en-US" sz="3200" b="1">
                <a:latin typeface="Times New Roman" pitchFamily="18" charset="0"/>
              </a:rPr>
              <a:t>        </a:t>
            </a:r>
            <a:r>
              <a:rPr lang="en-US" altLang="zh-CN" sz="3200" b="1">
                <a:latin typeface="Times New Roman" pitchFamily="18" charset="0"/>
              </a:rPr>
              <a:t>The clock isn’t working now.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     </a:t>
            </a:r>
            <a:r>
              <a:rPr lang="zh-CN" altLang="en-US" sz="3200" b="1">
                <a:latin typeface="Times New Roman" pitchFamily="18" charset="0"/>
              </a:rPr>
              <a:t>现在钟停掉了。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457200" y="609600"/>
            <a:ext cx="8001000" cy="529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Can I come to your house this evening and watch the NBA game with you? My TV doesn’t work.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</a:t>
            </a:r>
            <a:r>
              <a:rPr lang="zh-CN" altLang="en-US" sz="3200" b="1">
                <a:latin typeface="Times New Roman" pitchFamily="18" charset="0"/>
              </a:rPr>
              <a:t>我能今晚来你家跟你一起看</a:t>
            </a:r>
            <a:r>
              <a:rPr lang="en-US" altLang="zh-CN" sz="3200" b="1">
                <a:latin typeface="Times New Roman" pitchFamily="18" charset="0"/>
              </a:rPr>
              <a:t>NBA</a:t>
            </a:r>
            <a:r>
              <a:rPr lang="zh-CN" altLang="en-US" sz="3200" b="1">
                <a:latin typeface="Times New Roman" pitchFamily="18" charset="0"/>
              </a:rPr>
              <a:t>比赛吗？我家电视坏了。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zh-CN" altLang="en-US" sz="3200" b="1">
                <a:latin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</a:rPr>
              <a:t>2) write to </a:t>
            </a:r>
            <a:r>
              <a:rPr lang="zh-CN" altLang="en-US" sz="3200" b="1">
                <a:latin typeface="Times New Roman" pitchFamily="18" charset="0"/>
              </a:rPr>
              <a:t>表示“给某人写信”。例如：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zh-CN" altLang="en-US" sz="3200" b="1">
                <a:latin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</a:rPr>
              <a:t>My friend, Tom, often writes to me. Now I’m writing to him.</a:t>
            </a:r>
          </a:p>
          <a:p>
            <a:pPr>
              <a:lnSpc>
                <a:spcPct val="105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</a:t>
            </a:r>
            <a:r>
              <a:rPr lang="zh-CN" altLang="en-US" sz="3200" b="1">
                <a:latin typeface="Times New Roman" pitchFamily="18" charset="0"/>
              </a:rPr>
              <a:t>我的朋友汤姆经常给我写信，现在我正在给他写信呢。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609600" y="762000"/>
            <a:ext cx="800100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4.  It’s hot in your country now, isn’t it?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itchFamily="18" charset="0"/>
              </a:rPr>
              <a:t>     </a:t>
            </a:r>
            <a:r>
              <a:rPr lang="zh-CN" altLang="en-US" sz="3200" b="1">
                <a:latin typeface="Times New Roman" pitchFamily="18" charset="0"/>
              </a:rPr>
              <a:t>你们国家现在很热，对吧？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zh-CN" altLang="en-US" sz="3200" b="1">
                <a:latin typeface="Times New Roman" pitchFamily="18" charset="0"/>
              </a:rPr>
              <a:t>         此句是一个陈述内容之后附加了一个简短的疑问部分，来对陈述的内容进行确认。语法把这样的疑问结构称作“附加疑问句”，也称为“反意疑问句”。例如：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zh-CN" altLang="en-US" sz="3200" b="1">
                <a:latin typeface="Times New Roman" pitchFamily="18" charset="0"/>
              </a:rPr>
              <a:t>         </a:t>
            </a:r>
            <a:r>
              <a:rPr lang="en-US" altLang="zh-CN" sz="3200" b="1">
                <a:latin typeface="Times New Roman" pitchFamily="18" charset="0"/>
              </a:rPr>
              <a:t>It is very cold there, isn’t it?</a:t>
            </a:r>
          </a:p>
          <a:p>
            <a:pPr>
              <a:lnSpc>
                <a:spcPct val="12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itchFamily="18" charset="0"/>
              </a:rPr>
              <a:t>        </a:t>
            </a:r>
            <a:r>
              <a:rPr lang="zh-CN" altLang="en-US" sz="3200" b="1">
                <a:latin typeface="Times New Roman" pitchFamily="18" charset="0"/>
              </a:rPr>
              <a:t>那儿很冷，是吧？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457200" y="609600"/>
            <a:ext cx="8001000" cy="570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lnSpc>
                <a:spcPct val="110000"/>
              </a:lnSpc>
              <a:spcBef>
                <a:spcPct val="1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拓展：反意疑问句</a:t>
            </a: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zh-CN" altLang="en-US" sz="3200" b="1">
                <a:latin typeface="Times New Roman" pitchFamily="18" charset="0"/>
              </a:rPr>
              <a:t>    反意疑问句由两部分构成，前一部分是陈述句，后一部分是一个简略问句。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通常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前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面部分用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肯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定形式，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后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面部分用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否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定形式，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前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面用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否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定形式，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后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面用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肯</a:t>
            </a:r>
            <a:r>
              <a:rPr lang="zh-CN" altLang="en-US" sz="3200" b="1">
                <a:solidFill>
                  <a:srgbClr val="0000FF"/>
                </a:solidFill>
                <a:latin typeface="Times New Roman" pitchFamily="18" charset="0"/>
              </a:rPr>
              <a:t>定形式，</a:t>
            </a:r>
            <a:r>
              <a:rPr lang="zh-CN" altLang="en-US" sz="3200" b="1">
                <a:latin typeface="Times New Roman" pitchFamily="18" charset="0"/>
              </a:rPr>
              <a:t>前后两部分</a:t>
            </a: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</a:rPr>
              <a:t>时态要一致</a:t>
            </a:r>
            <a:r>
              <a:rPr lang="zh-CN" altLang="en-US" sz="3200" b="1">
                <a:latin typeface="Times New Roman" pitchFamily="18" charset="0"/>
              </a:rPr>
              <a:t>。例如：</a:t>
            </a: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zh-CN" altLang="en-US" sz="3200" b="1">
                <a:latin typeface="Times New Roman" pitchFamily="18" charset="0"/>
              </a:rPr>
              <a:t>         </a:t>
            </a:r>
            <a:r>
              <a:rPr lang="en-US" altLang="zh-CN" sz="3200" b="1">
                <a:latin typeface="Times New Roman" pitchFamily="18" charset="0"/>
              </a:rPr>
              <a:t>You know her, don’t you?</a:t>
            </a: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itchFamily="18" charset="0"/>
              </a:rPr>
              <a:t>             </a:t>
            </a:r>
            <a:r>
              <a:rPr lang="zh-CN" altLang="en-US" sz="3200" b="1">
                <a:latin typeface="Times New Roman" pitchFamily="18" charset="0"/>
              </a:rPr>
              <a:t>你认识她，不是吗？</a:t>
            </a: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zh-CN" altLang="en-US" sz="3200" b="1">
                <a:latin typeface="Times New Roman" pitchFamily="18" charset="0"/>
              </a:rPr>
              <a:t>         </a:t>
            </a:r>
            <a:r>
              <a:rPr lang="en-US" altLang="zh-CN" sz="3200" b="1">
                <a:latin typeface="Times New Roman" pitchFamily="18" charset="0"/>
              </a:rPr>
              <a:t>They won’t come, will they?</a:t>
            </a:r>
          </a:p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200" b="1">
                <a:latin typeface="Times New Roman" pitchFamily="18" charset="0"/>
              </a:rPr>
              <a:t>            </a:t>
            </a:r>
            <a:r>
              <a:rPr lang="zh-CN" altLang="en-US" sz="3200" b="1">
                <a:latin typeface="Times New Roman" pitchFamily="18" charset="0"/>
              </a:rPr>
              <a:t>他们不会来，是不是？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762000" y="838200"/>
            <a:ext cx="7546975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1. </a:t>
            </a:r>
            <a:r>
              <a:rPr lang="en-US" altLang="zh-CN" b="1"/>
              <a:t>—</a:t>
            </a:r>
            <a:r>
              <a:rPr lang="en-US" altLang="zh-CN" sz="3200" b="1">
                <a:latin typeface="Times New Roman" pitchFamily="18" charset="0"/>
              </a:rPr>
              <a:t>You like pop music, _______ you?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</a:t>
            </a:r>
            <a:r>
              <a:rPr lang="en-US" altLang="zh-CN" b="1"/>
              <a:t>—</a:t>
            </a:r>
            <a:r>
              <a:rPr lang="en-US" altLang="zh-CN" sz="3200" b="1">
                <a:latin typeface="Times New Roman" pitchFamily="18" charset="0"/>
              </a:rPr>
              <a:t>Yes, very much.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  A. aren’t                  B. don’t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  C. doesn’t                D. haven’t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endParaRPr lang="en-US" altLang="zh-CN" sz="3200" b="1">
              <a:latin typeface="Times New Roman" pitchFamily="18" charset="0"/>
            </a:endParaRP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2. </a:t>
            </a:r>
            <a:r>
              <a:rPr lang="en-US" altLang="zh-CN" b="1"/>
              <a:t>—</a:t>
            </a:r>
            <a:r>
              <a:rPr lang="en-US" altLang="zh-CN" sz="3200" b="1">
                <a:latin typeface="Times New Roman" pitchFamily="18" charset="0"/>
              </a:rPr>
              <a:t>He’s already back to Australia, _____?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</a:t>
            </a:r>
            <a:r>
              <a:rPr lang="en-US" altLang="zh-CN" b="1"/>
              <a:t>—</a:t>
            </a:r>
            <a:r>
              <a:rPr lang="en-US" altLang="zh-CN" sz="3200" b="1">
                <a:latin typeface="Times New Roman" pitchFamily="18" charset="0"/>
              </a:rPr>
              <a:t>No. He is on a visit to Shanghai.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   A. isn’t he                B. hasn’t</a:t>
            </a:r>
          </a:p>
          <a:p>
            <a:pPr>
              <a:lnSpc>
                <a:spcPct val="110000"/>
              </a:lnSpc>
              <a:spcBef>
                <a:spcPct val="5000"/>
              </a:spcBef>
            </a:pPr>
            <a:r>
              <a:rPr lang="en-US" altLang="zh-CN" sz="3200" b="1">
                <a:latin typeface="Times New Roman" pitchFamily="18" charset="0"/>
              </a:rPr>
              <a:t>       C. doesn’t he           D. has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5562600" y="914400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7315200" y="3733800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/>
      <p:bldP spid="5120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3505200" y="1066800"/>
            <a:ext cx="2133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chemeClr val="accent2"/>
                </a:solidFill>
              </a:rPr>
              <a:t>Unit 7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743200" y="2514600"/>
            <a:ext cx="331787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800" b="1"/>
              <a:t>It’s raining!</a:t>
            </a:r>
          </a:p>
        </p:txBody>
      </p:sp>
      <p:sp>
        <p:nvSpPr>
          <p:cNvPr id="57348" name="Text Box 5"/>
          <p:cNvSpPr txBox="1">
            <a:spLocks noChangeArrowheads="1"/>
          </p:cNvSpPr>
          <p:nvPr/>
        </p:nvSpPr>
        <p:spPr bwMode="auto">
          <a:xfrm>
            <a:off x="1974850" y="3886200"/>
            <a:ext cx="494665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30000"/>
              </a:spcBef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Section B</a:t>
            </a:r>
          </a:p>
          <a:p>
            <a:pPr algn="ctr">
              <a:lnSpc>
                <a:spcPct val="130000"/>
              </a:lnSpc>
              <a:spcBef>
                <a:spcPct val="30000"/>
              </a:spcBef>
            </a:pPr>
            <a:r>
              <a:rPr lang="en-US" altLang="zh-CN" sz="3600" b="1">
                <a:solidFill>
                  <a:srgbClr val="FF0066"/>
                </a:solidFill>
                <a:latin typeface="Times New Roman" pitchFamily="18" charset="0"/>
              </a:rPr>
              <a:t>Period 2 (3a-Self Check)</a:t>
            </a:r>
            <a:endParaRPr lang="en-US" altLang="zh-CN" sz="3600" b="1">
              <a:solidFill>
                <a:srgbClr val="FF3300"/>
              </a:solidFill>
              <a:latin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533400" y="685800"/>
            <a:ext cx="80772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3a</a:t>
            </a:r>
            <a:r>
              <a:rPr lang="en-US" altLang="zh-CN" sz="3600" b="1">
                <a:latin typeface="Arial Black" pitchFamily="34" charset="0"/>
              </a:rPr>
              <a:t>  </a:t>
            </a:r>
            <a:r>
              <a:rPr lang="en-US" altLang="zh-CN" sz="3600" b="1"/>
              <a:t>Fill in the blanks with the words in the box.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914400" y="2667000"/>
            <a:ext cx="7315200" cy="25146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50000"/>
              </a:lnSpc>
              <a:spcBef>
                <a:spcPct val="35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skating           buying        playing</a:t>
            </a:r>
          </a:p>
          <a:p>
            <a:pPr algn="ctr">
              <a:lnSpc>
                <a:spcPct val="150000"/>
              </a:lnSpc>
              <a:spcBef>
                <a:spcPct val="35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taking             snowy          windy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41"/>
          <a:stretch>
            <a:fillRect/>
          </a:stretch>
        </p:blipFill>
        <p:spPr bwMode="auto">
          <a:xfrm>
            <a:off x="762000" y="685800"/>
            <a:ext cx="762000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429000" y="5638800"/>
            <a:ext cx="2438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It’s sunny.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304800" y="228600"/>
            <a:ext cx="8458200" cy="622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Dear Xiao Lu,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It’s winter in Harbin. The weather is _________ and __________. People are wearing hats and sweaters, but they’re having fun. Friends are ________ Russian bread to take home. In a park, some boys are ______ in the snow. One girl is ______ on a river and a man is _______ a photo of a snowman.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I miss you.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Kate</a:t>
            </a:r>
            <a:endParaRPr lang="en-US" altLang="zh-CN" sz="3200" b="1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0" y="1524000"/>
            <a:ext cx="2441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snowy/windy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2895600" y="1524000"/>
            <a:ext cx="2441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windy/snowy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667000" y="2667000"/>
            <a:ext cx="1379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buying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5867400" y="3276600"/>
            <a:ext cx="1470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playing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3276600" y="38862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skating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838200" y="4419600"/>
            <a:ext cx="1289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taking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/>
      <p:bldP spid="59396" grpId="0"/>
      <p:bldP spid="59397" grpId="0"/>
      <p:bldP spid="59398" grpId="0"/>
      <p:bldP spid="59399" grpId="0"/>
      <p:bldP spid="5940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80772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3b </a:t>
            </a:r>
            <a:r>
              <a:rPr lang="en-US" altLang="zh-CN" sz="3600" b="1">
                <a:latin typeface="Arial Black" pitchFamily="34" charset="0"/>
              </a:rPr>
              <a:t> </a:t>
            </a:r>
            <a:r>
              <a:rPr lang="en-US" altLang="zh-CN" sz="3600" b="1"/>
              <a:t>Imagine you are on vacation. Write notes about your vacation.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990600" y="2286000"/>
            <a:ext cx="7239000" cy="34004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Where are you?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What’s the weather like?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What are you doing right now?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What are your friends or family doing?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Are you having a good time?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8077200" cy="190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 Black" pitchFamily="34" charset="0"/>
              </a:rPr>
              <a:t>3c </a:t>
            </a:r>
            <a:r>
              <a:rPr lang="en-US" altLang="zh-CN" sz="3600" b="1"/>
              <a:t> Write a postcard to a friend. Tell your friend about your vacation and what you are doing. </a:t>
            </a:r>
          </a:p>
        </p:txBody>
      </p:sp>
      <p:pic>
        <p:nvPicPr>
          <p:cNvPr id="61443" name="Picture 3" descr="postc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7" r="3226" b="5685"/>
          <a:stretch>
            <a:fillRect/>
          </a:stretch>
        </p:blipFill>
        <p:spPr bwMode="auto">
          <a:xfrm>
            <a:off x="838200" y="2590800"/>
            <a:ext cx="7543800" cy="38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WordArt 2"/>
          <p:cNvSpPr>
            <a:spLocks noChangeArrowheads="1" noChangeShapeType="1" noTextEdit="1"/>
          </p:cNvSpPr>
          <p:nvPr/>
        </p:nvSpPr>
        <p:spPr bwMode="auto">
          <a:xfrm>
            <a:off x="2514600" y="304800"/>
            <a:ext cx="4267200" cy="1371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InflateBottom">
              <a:avLst>
                <a:gd name="adj" fmla="val 68083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48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Self Check</a:t>
            </a:r>
            <a:endParaRPr lang="zh-CN" altLang="en-US" sz="48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457200" y="1676400"/>
            <a:ext cx="80772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     1  </a:t>
            </a:r>
            <a:r>
              <a:rPr lang="en-US" altLang="zh-CN" sz="3600" b="1"/>
              <a:t>Add more word in each box. </a:t>
            </a:r>
          </a:p>
        </p:txBody>
      </p:sp>
      <p:graphicFrame>
        <p:nvGraphicFramePr>
          <p:cNvPr id="62468" name="Group 4"/>
          <p:cNvGraphicFramePr>
            <a:graphicFrameLocks noGrp="1"/>
          </p:cNvGraphicFramePr>
          <p:nvPr/>
        </p:nvGraphicFramePr>
        <p:xfrm>
          <a:off x="304800" y="2514600"/>
          <a:ext cx="8610600" cy="4038600"/>
        </p:xfrm>
        <a:graphic>
          <a:graphicData uri="http://schemas.openxmlformats.org/drawingml/2006/table">
            <a:tbl>
              <a:tblPr/>
              <a:tblGrid>
                <a:gridCol w="2582863"/>
                <a:gridCol w="6027737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feeling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great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>
                        <a:alpha val="50000"/>
                      </a:srgbClr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weather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cool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>
                        <a:alpha val="50000"/>
                      </a:srgbClr>
                    </a:solidFill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activities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playing ping-pong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3200400" y="2514600"/>
            <a:ext cx="5257800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        fine, not bad, terrible, pretty good, happy</a:t>
            </a:r>
          </a:p>
        </p:txBody>
      </p: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3124200" y="3581400"/>
            <a:ext cx="5257800" cy="103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     rainy, windy, cloudy, snowy, hot, warm, cold</a:t>
            </a:r>
          </a:p>
        </p:txBody>
      </p:sp>
      <p:sp>
        <p:nvSpPr>
          <p:cNvPr id="62484" name="Text Box 20"/>
          <p:cNvSpPr txBox="1">
            <a:spLocks noChangeArrowheads="1"/>
          </p:cNvSpPr>
          <p:nvPr/>
        </p:nvSpPr>
        <p:spPr bwMode="auto">
          <a:xfrm>
            <a:off x="3048000" y="4572000"/>
            <a:ext cx="57150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                                  visiting friends, studying English, sitting by the pool, relaxing, writing a letter, walking in the mountains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82" grpId="0"/>
      <p:bldP spid="62483" grpId="0"/>
      <p:bldP spid="6248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7772400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2  </a:t>
            </a:r>
            <a:r>
              <a:rPr lang="en-US" altLang="zh-CN" sz="3600" b="1"/>
              <a:t>Match the sentences on the left with the responses on the right. 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28600" y="1981200"/>
            <a:ext cx="8686800" cy="43402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A: Hello, Jenny speaking.            B: Thank you, bye.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A: Sorry, she’s not at home.        B: Hi, Jenny. It’s Steve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Can I take a message?                     here. May I speak to  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                                                          Lucy, please?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A: Sure, no problem.                    B: Yes. Could you ask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                                                            her to call me at  </a:t>
            </a:r>
          </a:p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                                                             8765-4321?</a:t>
            </a:r>
          </a:p>
        </p:txBody>
      </p:sp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4267200" y="2362200"/>
            <a:ext cx="9144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4038600" y="3276600"/>
            <a:ext cx="1371600" cy="1905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 flipV="1">
            <a:off x="3657600" y="2362200"/>
            <a:ext cx="1600200" cy="2590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nimBg="1"/>
      <p:bldP spid="63493" grpId="0" animBg="1"/>
      <p:bldP spid="6349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685800" y="381000"/>
            <a:ext cx="8077200" cy="190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1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3  </a:t>
            </a:r>
            <a:r>
              <a:rPr lang="en-US" altLang="zh-CN" sz="3600" b="1"/>
              <a:t>Put these sentences in order to make a conversation. Then write your own conversation. 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762000" y="2362200"/>
            <a:ext cx="7620000" cy="3957638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25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____ It’s raining and very cool. </a:t>
            </a:r>
          </a:p>
          <a:p>
            <a:pPr>
              <a:lnSpc>
                <a:spcPct val="130000"/>
              </a:lnSpc>
              <a:spcBef>
                <a:spcPct val="25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____ What are you doing in the rainy weather?</a:t>
            </a:r>
          </a:p>
          <a:p>
            <a:pPr>
              <a:lnSpc>
                <a:spcPct val="130000"/>
              </a:lnSpc>
              <a:spcBef>
                <a:spcPct val="25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____ Not too bad.</a:t>
            </a:r>
          </a:p>
          <a:p>
            <a:pPr>
              <a:lnSpc>
                <a:spcPct val="130000"/>
              </a:lnSpc>
              <a:spcBef>
                <a:spcPct val="25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____ How’s the weather in NanJing?</a:t>
            </a:r>
          </a:p>
          <a:p>
            <a:pPr>
              <a:lnSpc>
                <a:spcPct val="130000"/>
              </a:lnSpc>
              <a:spcBef>
                <a:spcPct val="25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____ I’m reading a book in my room.</a:t>
            </a:r>
          </a:p>
          <a:p>
            <a:pPr>
              <a:lnSpc>
                <a:spcPct val="130000"/>
              </a:lnSpc>
              <a:spcBef>
                <a:spcPct val="25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____ Hi, Jill! How’s it going?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990600" y="5697538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990600" y="37338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990600" y="44196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990600" y="24384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990600" y="30480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990600" y="50292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  <p:bldP spid="64517" grpId="0"/>
      <p:bldP spid="64518" grpId="0"/>
      <p:bldP spid="64519" grpId="0"/>
      <p:bldP spid="64520" grpId="0"/>
      <p:bldP spid="6452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57200" y="260350"/>
            <a:ext cx="8229600" cy="6264275"/>
          </a:xfrm>
        </p:spPr>
        <p:txBody>
          <a:bodyPr/>
          <a:lstStyle/>
          <a:p>
            <a:r>
              <a:rPr lang="en-US" altLang="zh-CN" b="1">
                <a:solidFill>
                  <a:schemeClr val="accent2"/>
                </a:solidFill>
              </a:rPr>
              <a:t>Tips</a:t>
            </a:r>
          </a:p>
          <a:p>
            <a:r>
              <a:rPr lang="zh-CN" altLang="zh-CN" b="1">
                <a:solidFill>
                  <a:schemeClr val="accent2"/>
                </a:solidFill>
              </a:rPr>
              <a:t>「交际指南」</a:t>
            </a:r>
          </a:p>
          <a:p>
            <a:r>
              <a:rPr lang="en-US" altLang="zh-CN" sz="1800" b="1"/>
              <a:t>1. </a:t>
            </a:r>
            <a:r>
              <a:rPr lang="zh-CN" altLang="zh-CN" sz="1800" b="1"/>
              <a:t>英美人谈论天气，除个别情况是实实在在地了解天气情况外，其他绝大部分情况都不是为了天气而谈天气，而是为了引入新的话题。比如旅行的人们坐在车上，彼此互不认识，假若大家都默默地坐着，那未免太尴尬，而让人难受。为了打破这种冷局，人们就得无话找话说，说什么呢？ 在英美人看来，最方便也是最安全的办法，就是谈论天气。因为天气这一话题人人都可以发表见解，且不涉及他人私事（英美人视打听私事为大忌），也不至于失礼或引起误解。（另外，据说英国人尤其喜欢谈论天气，还与他们国家的多变天气有关，英国是世界上少有的几个天气异常多变的国家之一，那里往往是上午还是阳光普照，下午就会大雨淋漓，一小时前还是晴空万里，一小时后就会雾都茫茫。因此，谈论或预测天气很自然就成了英国人最经常的话题）。 谈论天气不仅仅是陌生人之间为了答腔或引入话题的惯用手段，就是熟悉人甚至朋友之间也常用之</a:t>
            </a:r>
            <a:endParaRPr lang="zh-CN" altLang="en-US" sz="1800" b="1"/>
          </a:p>
          <a:p>
            <a:pPr>
              <a:buFontTx/>
              <a:buNone/>
            </a:pPr>
            <a:r>
              <a:rPr lang="zh-CN" altLang="en-US" sz="2000" b="1"/>
              <a:t> </a:t>
            </a:r>
            <a:r>
              <a:rPr lang="en-US" altLang="zh-CN" sz="2000" b="1"/>
              <a:t>2. </a:t>
            </a:r>
            <a:r>
              <a:rPr lang="zh-CN" altLang="en-US" sz="2000" b="1"/>
              <a:t>简洁是口语的一大特点，因此在谈论天气时，为了简洁起见，人们</a:t>
            </a:r>
          </a:p>
          <a:p>
            <a:pPr>
              <a:buFontTx/>
              <a:buNone/>
            </a:pPr>
            <a:r>
              <a:rPr lang="zh-CN" altLang="en-US" sz="2000" b="1"/>
              <a:t>      常使用一  些省略句。 如：</a:t>
            </a:r>
          </a:p>
          <a:p>
            <a:pPr>
              <a:buFontTx/>
              <a:buNone/>
            </a:pPr>
            <a:r>
              <a:rPr lang="zh-CN" altLang="en-US" sz="2000" b="1"/>
              <a:t>    </a:t>
            </a:r>
            <a:r>
              <a:rPr lang="en-US" altLang="zh-CN" sz="2000" b="1"/>
              <a:t>It‘s a lovely day</a:t>
            </a:r>
            <a:r>
              <a:rPr lang="zh-CN" altLang="en-US" sz="2000" b="1"/>
              <a:t>， </a:t>
            </a:r>
            <a:r>
              <a:rPr lang="en-US" altLang="zh-CN" sz="2000" b="1"/>
              <a:t>isn’t it</a:t>
            </a:r>
            <a:r>
              <a:rPr lang="zh-CN" altLang="en-US" sz="2000" b="1"/>
              <a:t>？</a:t>
            </a:r>
          </a:p>
          <a:p>
            <a:pPr>
              <a:buFontTx/>
              <a:buNone/>
            </a:pPr>
            <a:r>
              <a:rPr lang="zh-CN" altLang="en-US" sz="2000" b="1"/>
              <a:t>    →</a:t>
            </a:r>
            <a:r>
              <a:rPr lang="en-US" altLang="zh-CN" sz="2000" b="1"/>
              <a:t>Lovely day</a:t>
            </a:r>
            <a:r>
              <a:rPr lang="zh-CN" altLang="en-US" sz="2000" b="1"/>
              <a:t>， </a:t>
            </a:r>
            <a:r>
              <a:rPr lang="en-US" altLang="zh-CN" sz="2000" b="1"/>
              <a:t>isn‘t it</a:t>
            </a:r>
            <a:r>
              <a:rPr lang="zh-CN" altLang="en-US" sz="2000" b="1"/>
              <a:t>？</a:t>
            </a:r>
          </a:p>
          <a:p>
            <a:endParaRPr lang="en-US" altLang="zh-CN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667000" y="1752600"/>
            <a:ext cx="47244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CC3300"/>
                </a:solidFill>
              </a:rPr>
              <a:t>Homework 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447800" y="3505200"/>
            <a:ext cx="6553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/>
              <a:t>Ask people what they do in different weather. Then write a passage.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w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11"/>
          <a:stretch>
            <a:fillRect/>
          </a:stretch>
        </p:blipFill>
        <p:spPr bwMode="auto">
          <a:xfrm>
            <a:off x="838200" y="609600"/>
            <a:ext cx="7391400" cy="476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438400" y="5791200"/>
            <a:ext cx="4495800" cy="1311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It’s rainy/raining.</a:t>
            </a:r>
            <a:r>
              <a:rPr kumimoji="1" lang="zh-CN" altLang="en-US" b="1">
                <a:solidFill>
                  <a:schemeClr val="bg1"/>
                </a:solidFill>
              </a:rPr>
              <a:t>组卷网</a:t>
            </a:r>
          </a:p>
          <a:p>
            <a:pPr algn="ctr">
              <a:spcBef>
                <a:spcPct val="50000"/>
              </a:spcBef>
            </a:pPr>
            <a:endParaRPr lang="en-US" altLang="zh-CN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now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9" b="17535"/>
          <a:stretch>
            <a:fillRect/>
          </a:stretch>
        </p:blipFill>
        <p:spPr bwMode="auto">
          <a:xfrm>
            <a:off x="609600" y="914400"/>
            <a:ext cx="7924800" cy="447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xi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143000"/>
            <a:ext cx="914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7620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667000" y="5715000"/>
            <a:ext cx="40386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It’s snowy/snowing.</a:t>
            </a:r>
          </a:p>
        </p:txBody>
      </p:sp>
      <p:pic>
        <p:nvPicPr>
          <p:cNvPr id="10247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430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8382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860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6858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194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4" descr="xin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124200"/>
            <a:ext cx="822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win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33400"/>
            <a:ext cx="4953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743200" y="5638800"/>
            <a:ext cx="3581400" cy="5794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It’s windy.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762000" y="838200"/>
            <a:ext cx="7543800" cy="250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3600" b="1"/>
              <a:t>What seasons are they? What do you think of the weather?</a:t>
            </a:r>
            <a:r>
              <a:rPr kumimoji="1" lang="zh-CN" altLang="en-US" b="1">
                <a:solidFill>
                  <a:schemeClr val="bg1"/>
                </a:solidFill>
              </a:rPr>
              <a:t>组卷网</a:t>
            </a:r>
          </a:p>
          <a:p>
            <a:pPr>
              <a:lnSpc>
                <a:spcPct val="130000"/>
              </a:lnSpc>
              <a:spcBef>
                <a:spcPct val="50000"/>
              </a:spcBef>
            </a:pPr>
            <a:endParaRPr lang="en-US" altLang="zh-CN" sz="3600" b="1">
              <a:solidFill>
                <a:schemeClr val="bg1"/>
              </a:solidFill>
            </a:endParaRPr>
          </a:p>
        </p:txBody>
      </p:sp>
      <p:pic>
        <p:nvPicPr>
          <p:cNvPr id="12295" name="Picture 7" descr="2343229_090843068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16" b="64063"/>
          <a:stretch>
            <a:fillRect/>
          </a:stretch>
        </p:blipFill>
        <p:spPr bwMode="auto">
          <a:xfrm>
            <a:off x="2743200" y="2667000"/>
            <a:ext cx="38100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 descr="w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11"/>
          <a:stretch>
            <a:fillRect/>
          </a:stretch>
        </p:blipFill>
        <p:spPr bwMode="auto">
          <a:xfrm>
            <a:off x="5029200" y="3810000"/>
            <a:ext cx="3733800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953000" y="914400"/>
            <a:ext cx="1981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3300"/>
                </a:solidFill>
              </a:rPr>
              <a:t>Spring 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029200" y="2590800"/>
            <a:ext cx="1752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</a:rPr>
              <a:t>humid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53000" y="1676400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chemeClr val="accent2"/>
                </a:solidFill>
              </a:rPr>
              <a:t>warm</a:t>
            </a:r>
          </a:p>
        </p:txBody>
      </p:sp>
      <p:pic>
        <p:nvPicPr>
          <p:cNvPr id="13324" name="Picture 12" descr="20083316721938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" t="39063" r="8397" b="7031"/>
          <a:stretch>
            <a:fillRect/>
          </a:stretch>
        </p:blipFill>
        <p:spPr bwMode="auto">
          <a:xfrm>
            <a:off x="457200" y="685800"/>
            <a:ext cx="41910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OPTIONS" val="Medium 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</TotalTime>
  <Words>1962</Words>
  <Application>Microsoft Office PowerPoint</Application>
  <PresentationFormat>全屏显示(4:3)</PresentationFormat>
  <Paragraphs>216</Paragraphs>
  <Slides>47</Slides>
  <Notes>2</Notes>
  <HiddenSlides>0</HiddenSlides>
  <MMClips>3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53" baseType="lpstr">
      <vt:lpstr>Arial</vt:lpstr>
      <vt:lpstr>宋体</vt:lpstr>
      <vt:lpstr>Times New Roman</vt:lpstr>
      <vt:lpstr>Arial Black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user</cp:lastModifiedBy>
  <cp:revision>109</cp:revision>
  <cp:lastPrinted>1601-01-01T00:00:00Z</cp:lastPrinted>
  <dcterms:created xsi:type="dcterms:W3CDTF">1601-01-01T00:00:00Z</dcterms:created>
  <dcterms:modified xsi:type="dcterms:W3CDTF">2015-08-12T02:16:12Z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